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74" r:id="rId2"/>
    <p:sldId id="256" r:id="rId3"/>
    <p:sldId id="264" r:id="rId4"/>
    <p:sldId id="286" r:id="rId5"/>
    <p:sldId id="298" r:id="rId6"/>
    <p:sldId id="287" r:id="rId7"/>
    <p:sldId id="280" r:id="rId8"/>
    <p:sldId id="289" r:id="rId9"/>
    <p:sldId id="288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279" r:id="rId21"/>
    <p:sldId id="276" r:id="rId22"/>
    <p:sldId id="278" r:id="rId23"/>
    <p:sldId id="282" r:id="rId24"/>
    <p:sldId id="281" r:id="rId25"/>
    <p:sldId id="294" r:id="rId26"/>
    <p:sldId id="267" r:id="rId27"/>
    <p:sldId id="295" r:id="rId28"/>
    <p:sldId id="311" r:id="rId29"/>
    <p:sldId id="296" r:id="rId30"/>
    <p:sldId id="312" r:id="rId31"/>
    <p:sldId id="31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16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08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15BE84-AEAA-5E4E-8377-60ACB00430F0}" type="datetimeFigureOut">
              <a:rPr lang="en-US" smtClean="0"/>
              <a:t>4/13/19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905AA-CAC1-1349-8A01-105F6FDB5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51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905AA-CAC1-1349-8A01-105F6FDB5B6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746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C6D6F-D043-4617-93C4-C17404651A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221893-6DDE-4522-9A8D-F89B74774A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DC262-7DEF-40F2-8E0E-82891535D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EC579-B92A-4FD2-BC45-9CFE074B9249}" type="datetimeFigureOut">
              <a:rPr lang="en-US" smtClean="0"/>
              <a:t>4/13/19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A8350-7019-4AAF-9110-E508DEB06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E42D0-4C23-4EE4-8816-2C0CC5EF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9B3FD-3249-43E2-9B7C-BF8F4849C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74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FF426-E257-48D7-B001-8423DED25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4D87A4-A5B9-4789-96AE-97CDEB4B30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8B803-61EC-499C-B5C7-1192A98DE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EC579-B92A-4FD2-BC45-9CFE074B9249}" type="datetimeFigureOut">
              <a:rPr lang="en-US" smtClean="0"/>
              <a:t>4/13/19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8AFE0-CD47-4997-B5AF-A3D9A6E7F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8DA04-559C-4BE9-9617-7EEAADE7A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9B3FD-3249-43E2-9B7C-BF8F4849C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21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12D8D0-2B55-4E4F-87B1-0F65DFF435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0D62E9-6D07-4923-A59A-8EF647DF7A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EB18B8-9404-4EDD-AC61-E3243B9F7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EC579-B92A-4FD2-BC45-9CFE074B9249}" type="datetimeFigureOut">
              <a:rPr lang="en-US" smtClean="0"/>
              <a:t>4/13/19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8D8CA-B3D7-49BA-AEBB-746508656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6C4D6-C086-45D8-862E-D074820E4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9B3FD-3249-43E2-9B7C-BF8F4849C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67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2577B-E370-4481-BBA9-524A1E19B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8E91B-6E5F-46D3-A6C5-B00DDD63A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4D9EA-225F-4920-B4C6-DD5C303B9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EC579-B92A-4FD2-BC45-9CFE074B9249}" type="datetimeFigureOut">
              <a:rPr lang="en-US" smtClean="0"/>
              <a:t>4/13/19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F25EF-80FD-4C78-9707-051C9FE6C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3BC9A8-76E0-4978-9E42-55F520235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9B3FD-3249-43E2-9B7C-BF8F4849C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32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5609F-37D7-462E-BDBF-E94998544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D8AEFE-8FE4-4B27-9565-043AEDB7C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7278F-2757-442A-9ED7-3070A2389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EC579-B92A-4FD2-BC45-9CFE074B9249}" type="datetimeFigureOut">
              <a:rPr lang="en-US" smtClean="0"/>
              <a:t>4/13/19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A55B5-C9DF-4C12-B1C6-6CBE630AF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EA684-35FD-4EBF-8C4C-D5101DF51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9B3FD-3249-43E2-9B7C-BF8F4849C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039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4F3B4-86E1-4E11-B95E-A966709B2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F969D-46AA-4EBF-9A14-8DF79E892D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C550CA-0E56-4FDE-9DC6-731B2B2A0E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55D009-198A-4D70-8D3C-8D005914C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EC579-B92A-4FD2-BC45-9CFE074B9249}" type="datetimeFigureOut">
              <a:rPr lang="en-US" smtClean="0"/>
              <a:t>4/13/19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81B46-CB95-439C-A4CC-92CFA22F1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ED28B5-5D25-4C7E-B5F1-96FF15169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9B3FD-3249-43E2-9B7C-BF8F4849C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33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A76E2-71B7-4F93-9929-F7F83B78E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231A74-A717-4C2B-9BF8-70591245F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98799E-F8B0-4F70-AC7D-0EDA0C82EE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75F1C3-D228-42A8-9DE6-DEED50130D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614701-31FD-49B8-9959-28B0A7EFBC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B4130A-3FA5-493C-A67E-CBC9794A6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EC579-B92A-4FD2-BC45-9CFE074B9249}" type="datetimeFigureOut">
              <a:rPr lang="en-US" smtClean="0"/>
              <a:t>4/13/19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9AA07D-E3BA-4C32-8416-73D2C6A68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D1C199-7A88-4C7A-A99B-9A65474D7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9B3FD-3249-43E2-9B7C-BF8F4849C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56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97EB8-4394-4462-9408-66673B58B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9D1B5D-B261-4481-B727-BB19114E3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EC579-B92A-4FD2-BC45-9CFE074B9249}" type="datetimeFigureOut">
              <a:rPr lang="en-US" smtClean="0"/>
              <a:t>4/13/19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4932D2-2505-4794-AE4E-D47A0CDCC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AA9A6-C10A-4CFF-B2B8-2FDED95BD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9B3FD-3249-43E2-9B7C-BF8F4849C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00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13A471-3AE9-409C-91AC-4D59F1553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EC579-B92A-4FD2-BC45-9CFE074B9249}" type="datetimeFigureOut">
              <a:rPr lang="en-US" smtClean="0"/>
              <a:t>4/13/19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0B7A40-7B2E-4E4F-AAEB-8AA5E1059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9332C-87CC-4E89-A9E2-D1F1AF14B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9B3FD-3249-43E2-9B7C-BF8F4849C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914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1FC7D-DA29-4B58-B7C1-7BF28FDE4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870F2-930D-4351-89CE-E31945BE3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92F294-D075-4D9E-A11E-8AEACCF963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8D8DC7-4B59-468E-BF22-79AD45EC6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EC579-B92A-4FD2-BC45-9CFE074B9249}" type="datetimeFigureOut">
              <a:rPr lang="en-US" smtClean="0"/>
              <a:t>4/13/19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2B7044-B8AB-4132-8693-51EC63B3F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2D1039-B55F-4B65-86AE-B340CCD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9B3FD-3249-43E2-9B7C-BF8F4849C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423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ED1FC-8EA4-4F9D-ACF0-59027B7BB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38A4A4-6653-4460-9BF0-47B08BBD69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97131F-950F-40AC-90C2-6BD789FD4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72ADC-9108-401E-BC79-C57C5D55D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EC579-B92A-4FD2-BC45-9CFE074B9249}" type="datetimeFigureOut">
              <a:rPr lang="en-US" smtClean="0"/>
              <a:t>4/13/19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5186D9-B48A-407F-8ACA-2EF9598E0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BE5D8B-6BF8-4B6F-AC5A-386B720DC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9B3FD-3249-43E2-9B7C-BF8F4849C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946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817783-82B3-459E-B45A-0CABD6084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1DBCB-14F2-4B96-97F6-9C84AEAE2F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1F359-2BD5-450F-BC9D-5488DC80CD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3EC579-B92A-4FD2-BC45-9CFE074B9249}" type="datetimeFigureOut">
              <a:rPr lang="en-US" smtClean="0"/>
              <a:t>4/13/19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4212C-913F-47E9-BD83-2F80E4EC6A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F04BA-B94E-46D8-BDD9-C704FA30A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9B3FD-3249-43E2-9B7C-BF8F4849C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73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pittsburghpa.gov/pittsburgh/pgh-about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darksky.net/dev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acode.com/secure/data/204/chapter303/s303.15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9E27F-EA25-294B-831F-8C3A165071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1116" y="149023"/>
            <a:ext cx="9769929" cy="1909823"/>
          </a:xfrm>
        </p:spPr>
        <p:txBody>
          <a:bodyPr/>
          <a:lstStyle/>
          <a:p>
            <a:r>
              <a:rPr lang="en-US" dirty="0">
                <a:latin typeface="Copperplate Gothic Bold" panose="020E0705020206020404" pitchFamily="34" charset="77"/>
              </a:rPr>
              <a:t>Pittsburgh Crime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3F93A-D579-DC4B-8B24-BCAAECC5A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97" y="2356792"/>
            <a:ext cx="5220183" cy="2542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A107A5-8DF7-F84A-A824-D80FF24F9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080" y="2359967"/>
            <a:ext cx="5046562" cy="2542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93573C-0BF0-4541-B4D7-014BDE5B5A7E}"/>
              </a:ext>
            </a:extLst>
          </p:cNvPr>
          <p:cNvSpPr txBox="1"/>
          <p:nvPr/>
        </p:nvSpPr>
        <p:spPr>
          <a:xfrm>
            <a:off x="2018414" y="5747756"/>
            <a:ext cx="8155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PCP Group: </a:t>
            </a:r>
            <a:r>
              <a:rPr lang="en-US" sz="2000" b="1" dirty="0" err="1"/>
              <a:t>Ema</a:t>
            </a:r>
            <a:r>
              <a:rPr lang="en-US" sz="2000" b="1" dirty="0"/>
              <a:t>, Luiz, Peter, Stevie, and Liam</a:t>
            </a:r>
          </a:p>
        </p:txBody>
      </p:sp>
    </p:spTree>
    <p:extLst>
      <p:ext uri="{BB962C8B-B14F-4D97-AF65-F5344CB8AC3E}">
        <p14:creationId xmlns:p14="http://schemas.microsoft.com/office/powerpoint/2010/main" val="1098375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93107-5F26-1B4A-B08F-11127E2BC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Crime By Weather Condition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72E50-EACA-4C49-84B7-DA48009C0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Weather Conditions:</a:t>
            </a:r>
          </a:p>
          <a:p>
            <a:pPr lvl="1"/>
            <a:r>
              <a:rPr lang="en-US" dirty="0"/>
              <a:t>Sunny</a:t>
            </a:r>
          </a:p>
          <a:p>
            <a:pPr lvl="1"/>
            <a:r>
              <a:rPr lang="en-US" dirty="0"/>
              <a:t>Cloudy</a:t>
            </a:r>
          </a:p>
          <a:p>
            <a:pPr lvl="1"/>
            <a:r>
              <a:rPr lang="en-US" dirty="0"/>
              <a:t>Snow</a:t>
            </a:r>
          </a:p>
          <a:p>
            <a:pPr lvl="1"/>
            <a:r>
              <a:rPr lang="en-US" dirty="0"/>
              <a:t>Rainy</a:t>
            </a:r>
          </a:p>
          <a:p>
            <a:pPr lvl="1"/>
            <a:r>
              <a:rPr lang="en-US" dirty="0"/>
              <a:t>Humid</a:t>
            </a:r>
          </a:p>
          <a:p>
            <a:pPr lvl="1"/>
            <a:r>
              <a:rPr lang="en-US" dirty="0"/>
              <a:t>Foggy</a:t>
            </a:r>
          </a:p>
        </p:txBody>
      </p:sp>
    </p:spTree>
    <p:extLst>
      <p:ext uri="{BB962C8B-B14F-4D97-AF65-F5344CB8AC3E}">
        <p14:creationId xmlns:p14="http://schemas.microsoft.com/office/powerpoint/2010/main" val="4196840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389D1-E2E8-E443-A391-1E5E85274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42" y="1032203"/>
            <a:ext cx="4523014" cy="646331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- Grouping 15 weather categories from API response into 6 to analyze data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915B17A-24C8-A44F-9662-93410F1C57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49721" y="3568700"/>
            <a:ext cx="3441700" cy="3124200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988151C-1456-CA4D-B405-11D43E7BAB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4171" y="3403600"/>
            <a:ext cx="5181600" cy="345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787166-ED55-D941-83BA-2D87F7C3EECD}"/>
              </a:ext>
            </a:extLst>
          </p:cNvPr>
          <p:cNvSpPr txBox="1"/>
          <p:nvPr/>
        </p:nvSpPr>
        <p:spPr>
          <a:xfrm>
            <a:off x="576942" y="2672792"/>
            <a:ext cx="437605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Percentage of total crime broken down by  weather condition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D45D53-8281-A84E-956C-CB6E2C42A9C7}"/>
              </a:ext>
            </a:extLst>
          </p:cNvPr>
          <p:cNvSpPr txBox="1"/>
          <p:nvPr/>
        </p:nvSpPr>
        <p:spPr>
          <a:xfrm>
            <a:off x="7239003" y="2672792"/>
            <a:ext cx="4256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Percentage of days broken down by weather condition</a:t>
            </a:r>
          </a:p>
        </p:txBody>
      </p:sp>
    </p:spTree>
    <p:extLst>
      <p:ext uri="{BB962C8B-B14F-4D97-AF65-F5344CB8AC3E}">
        <p14:creationId xmlns:p14="http://schemas.microsoft.com/office/powerpoint/2010/main" val="3248376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560B5-7990-4543-88E8-5C95139E9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4666E52-479D-0943-8A28-B17F06503D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500" y="210231"/>
            <a:ext cx="5610289" cy="393350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C37340-2091-EB49-88CA-C7F197B93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105" y="365125"/>
            <a:ext cx="5993838" cy="257265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79E4D8-15C5-1E4C-8385-1B86206A5BAA}"/>
                  </a:ext>
                </a:extLst>
              </p:cNvPr>
              <p:cNvSpPr txBox="1"/>
              <p:nvPr/>
            </p:nvSpPr>
            <p:spPr>
              <a:xfrm>
                <a:off x="444500" y="4003350"/>
                <a:ext cx="4987471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Question:</a:t>
                </a:r>
              </a:p>
              <a:p>
                <a:r>
                  <a:rPr lang="en-US" dirty="0"/>
                  <a:t>Is there a relationship between weather condition and number of crime incidents?</a:t>
                </a:r>
              </a:p>
              <a:p>
                <a:endParaRPr lang="en-US" dirty="0"/>
              </a:p>
              <a:p>
                <a:pPr algn="ctr"/>
                <a14:m>
                  <m:oMath xmlns:m="http://schemas.openxmlformats.org/officeDocument/2006/math">
                    <m:r>
                      <a:rPr lang="el-G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𝜲</m:t>
                    </m:r>
                  </m:oMath>
                </a14:m>
                <a:r>
                  <a:rPr lang="en-US" b="1" baseline="30000" dirty="0"/>
                  <a:t>2</a:t>
                </a:r>
                <a:r>
                  <a:rPr lang="en-US" b="1" dirty="0"/>
                  <a:t> Test:</a:t>
                </a:r>
              </a:p>
              <a:p>
                <a:r>
                  <a:rPr lang="en-US" dirty="0"/>
                  <a:t>H</a:t>
                </a:r>
                <a:r>
                  <a:rPr lang="en-US" baseline="-25000" dirty="0"/>
                  <a:t>0</a:t>
                </a:r>
                <a:r>
                  <a:rPr lang="en-US" dirty="0"/>
                  <a:t>: There does not exist a relationship between weather condition and number of crime incidents.</a:t>
                </a:r>
                <a:endParaRPr lang="en-US" baseline="-25000" dirty="0"/>
              </a:p>
              <a:p>
                <a:r>
                  <a:rPr lang="en-US" dirty="0"/>
                  <a:t>H</a:t>
                </a:r>
                <a:r>
                  <a:rPr lang="en-US" baseline="-25000" dirty="0"/>
                  <a:t>A</a:t>
                </a:r>
                <a:r>
                  <a:rPr lang="en-US" dirty="0"/>
                  <a:t>: There exists a relationship between weather condition and number of crime incidents.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79E4D8-15C5-1E4C-8385-1B86206A5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00" y="4003350"/>
                <a:ext cx="4987471" cy="2862322"/>
              </a:xfrm>
              <a:prstGeom prst="rect">
                <a:avLst/>
              </a:prstGeom>
              <a:blipFill>
                <a:blip r:embed="rId4"/>
                <a:stretch>
                  <a:fillRect l="-761" t="-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617C8DA-1F94-8541-913D-79C02EA50549}"/>
                  </a:ext>
                </a:extLst>
              </p:cNvPr>
              <p:cNvSpPr txBox="1"/>
              <p:nvPr/>
            </p:nvSpPr>
            <p:spPr>
              <a:xfrm>
                <a:off x="5632105" y="4573274"/>
                <a:ext cx="587332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Result: p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/>
                  <a:t> 0.013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 &lt; 0.05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Thus we reject the Null Hypothesis and accept the Alternate Hypothesis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617C8DA-1F94-8541-913D-79C02EA50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105" y="4573274"/>
                <a:ext cx="5873325" cy="1200329"/>
              </a:xfrm>
              <a:prstGeom prst="rect">
                <a:avLst/>
              </a:prstGeom>
              <a:blipFill>
                <a:blip r:embed="rId5"/>
                <a:stretch>
                  <a:fillRect l="-431" t="-2105" b="-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0441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0E105-3372-4846-A784-6F586CC56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53725" cy="682625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Frequency Distribution of Pittsburgh Severity by Age Group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15AC6E-1541-476C-AE16-C9FA439E11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535" y="1789921"/>
            <a:ext cx="8262530" cy="4500880"/>
          </a:xfrm>
        </p:spPr>
      </p:pic>
    </p:spTree>
    <p:extLst>
      <p:ext uri="{BB962C8B-B14F-4D97-AF65-F5344CB8AC3E}">
        <p14:creationId xmlns:p14="http://schemas.microsoft.com/office/powerpoint/2010/main" val="80070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31CA3A-9041-4F2F-BD5F-CE6A0EE114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08" y="1331522"/>
            <a:ext cx="9432813" cy="4194955"/>
          </a:xfr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7E213269-9E39-4F6F-BAE7-30327CB62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4525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Frequency distribution of Pittsburgh Crime by Race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FA9D1C2A-4F01-4DEC-A579-97A24336DC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567" y="2941665"/>
            <a:ext cx="4689987" cy="355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30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C017AB6-4007-4913-9D5A-DEE0F0C5DB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550" y="1513860"/>
            <a:ext cx="7063100" cy="5106527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0DFFABE-C642-4255-8CAB-BAE49B293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% proportion Pittsburgh Crime by Severity</a:t>
            </a:r>
          </a:p>
        </p:txBody>
      </p:sp>
    </p:spTree>
    <p:extLst>
      <p:ext uri="{BB962C8B-B14F-4D97-AF65-F5344CB8AC3E}">
        <p14:creationId xmlns:p14="http://schemas.microsoft.com/office/powerpoint/2010/main" val="1250760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798A3-980E-4B85-9A5A-82E0D1EF5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>
            <a:normAutofit fontScale="90000"/>
          </a:bodyPr>
          <a:lstStyle/>
          <a:p>
            <a:r>
              <a:rPr lang="en-US" dirty="0"/>
              <a:t>% proportion of Pittsburgh Crime by Gender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34D724-12D6-4BF0-B69E-C73E2912B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164" y="1279715"/>
            <a:ext cx="6965975" cy="4644571"/>
          </a:xfrm>
        </p:spPr>
      </p:pic>
    </p:spTree>
    <p:extLst>
      <p:ext uri="{BB962C8B-B14F-4D97-AF65-F5344CB8AC3E}">
        <p14:creationId xmlns:p14="http://schemas.microsoft.com/office/powerpoint/2010/main" val="887294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F3B9F-BDDD-46A3-A5CC-5209683FD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8441864" cy="879987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Gender and Crime Severity Test</a:t>
            </a:r>
            <a:br>
              <a:rPr lang="en-US" u="sng" dirty="0"/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4AFE88F-1013-44F7-8A7B-2F4ED2F73E28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192037" y="1236407"/>
                <a:ext cx="5453636" cy="5329646"/>
              </a:xfrm>
            </p:spPr>
            <p:txBody>
              <a:bodyPr>
                <a:normAutofit lnSpcReduction="10000"/>
              </a:bodyPr>
              <a:lstStyle/>
              <a:p>
                <a:pPr algn="ctr"/>
                <a:r>
                  <a:rPr lang="en-US" dirty="0"/>
                  <a:t> </a:t>
                </a:r>
                <a:r>
                  <a:rPr lang="en-US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Question:</a:t>
                </a:r>
              </a:p>
              <a:p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 there a relationship between gender and crime severity?</a:t>
                </a:r>
              </a:p>
              <a:p>
                <a:endParaRPr lang="en-US" sz="2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l-GR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𝜲</m:t>
                    </m:r>
                  </m:oMath>
                </a14:m>
                <a:r>
                  <a:rPr lang="en-US" sz="2400" b="1" baseline="30000" dirty="0"/>
                  <a:t>2  </a:t>
                </a:r>
                <a:r>
                  <a:rPr lang="en-US" sz="2400" b="1" dirty="0"/>
                  <a:t>Test: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H</a:t>
                </a:r>
                <a:r>
                  <a:rPr lang="en-US" sz="2000" baseline="-25000" dirty="0"/>
                  <a:t>0</a:t>
                </a:r>
                <a:r>
                  <a:rPr lang="en-US" sz="2000" dirty="0"/>
                  <a:t>: There does not exist a relationship between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gender and crime severity.</a:t>
                </a: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H</a:t>
                </a:r>
                <a:r>
                  <a:rPr lang="en-US" sz="2000" baseline="-25000" dirty="0"/>
                  <a:t>A</a:t>
                </a:r>
                <a:r>
                  <a:rPr lang="en-US" sz="2000" dirty="0"/>
                  <a:t>: There exists a relationship between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gender and crime severity</a:t>
                </a: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algn="ctr"/>
                <a:r>
                  <a:rPr lang="en-US" sz="2000" b="1" dirty="0"/>
                  <a:t>Result: p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000" b="1" dirty="0"/>
                  <a:t> 0.004515</a:t>
                </a:r>
              </a:p>
              <a:p>
                <a:pPr algn="ctr"/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&lt;0.05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Thus we reject the Null Hypothesis and accept the Alternate Hypothesis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4AFE88F-1013-44F7-8A7B-2F4ED2F73E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192037" y="1236407"/>
                <a:ext cx="5453636" cy="5329646"/>
              </a:xfrm>
              <a:blipFill>
                <a:blip r:embed="rId2"/>
                <a:stretch>
                  <a:fillRect l="-928" t="-1900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453E76-3254-4A41-9165-7573D3676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617" y="1952625"/>
            <a:ext cx="5453636" cy="447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44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D046C-1A2B-4F24-85D3-F404435EA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6450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Frequency distribution of Pittsburgh Crime Severity by Year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EEC8CA-DD48-4522-9468-84086A9115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90" y="1304683"/>
            <a:ext cx="7146696" cy="498796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3BC3B6-49BC-B24A-B268-177124697A0F}"/>
              </a:ext>
            </a:extLst>
          </p:cNvPr>
          <p:cNvSpPr txBox="1"/>
          <p:nvPr/>
        </p:nvSpPr>
        <p:spPr>
          <a:xfrm>
            <a:off x="7273159" y="2133600"/>
            <a:ext cx="163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77662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9F60E-F956-4C2C-8DBE-8272C325C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013"/>
            <a:ext cx="10515600" cy="600075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Frequency distribution of Pittsburgh Crime Severity by month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97F16E-5B2B-4540-8671-993993DC9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74" y="885532"/>
            <a:ext cx="7820025" cy="5748405"/>
          </a:xfrm>
        </p:spPr>
      </p:pic>
    </p:spTree>
    <p:extLst>
      <p:ext uri="{BB962C8B-B14F-4D97-AF65-F5344CB8AC3E}">
        <p14:creationId xmlns:p14="http://schemas.microsoft.com/office/powerpoint/2010/main" val="47689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C71BC-3A28-4F39-9A1C-4069A5818B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1637"/>
            <a:ext cx="9144000" cy="1281113"/>
          </a:xfrm>
        </p:spPr>
        <p:txBody>
          <a:bodyPr/>
          <a:lstStyle/>
          <a:p>
            <a:r>
              <a:rPr lang="en-US" dirty="0"/>
              <a:t>Pittsburgh, PA… Fun Facts?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B0590E-42F7-4E45-B9BA-2AB112BCB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1762125"/>
            <a:ext cx="11296650" cy="4694238"/>
          </a:xfrm>
        </p:spPr>
        <p:txBody>
          <a:bodyPr>
            <a:normAutofit/>
          </a:bodyPr>
          <a:lstStyle/>
          <a:p>
            <a:pPr marL="342900" lvl="0" indent="-3429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Pennsylvania is the sixth largest populated state in the US </a:t>
            </a:r>
            <a:endParaRPr lang="en-US" sz="3200" dirty="0"/>
          </a:p>
          <a:p>
            <a:pPr marL="342900" lvl="0" indent="-3429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Pittsburgh is the second largest city in Pennsylvania </a:t>
            </a:r>
            <a:endParaRPr lang="en-US" sz="3200" dirty="0"/>
          </a:p>
          <a:p>
            <a:pPr marL="1200150" lvl="2" indent="-28575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estimated population  310,000. </a:t>
            </a:r>
            <a:endParaRPr lang="en-US" sz="2400" dirty="0"/>
          </a:p>
          <a:p>
            <a:pPr marL="1657350" lvl="3" indent="-28575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51.9% females </a:t>
            </a:r>
            <a:endParaRPr lang="en-US" sz="2000" dirty="0"/>
          </a:p>
          <a:p>
            <a:pPr marL="1657350" lvl="3" indent="-28575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48.9% males </a:t>
            </a:r>
            <a:endParaRPr lang="en-US" sz="2000" dirty="0"/>
          </a:p>
          <a:p>
            <a:pPr marL="1657350" lvl="3" indent="-28575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Mean age 33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800" dirty="0"/>
              <a:t>Source:- </a:t>
            </a:r>
            <a:r>
              <a:rPr lang="en-US" sz="1800" u="sng" dirty="0">
                <a:hlinkClick r:id="rId2"/>
              </a:rPr>
              <a:t>http://pittsburghpa.gov/pittsburgh/pgh-about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450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43B59-49C2-D24D-808D-19A8CED65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Amount of Crime Each Day of the Week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C94EE1-3211-E346-B492-C934EB563734}"/>
              </a:ext>
            </a:extLst>
          </p:cNvPr>
          <p:cNvSpPr txBox="1"/>
          <p:nvPr/>
        </p:nvSpPr>
        <p:spPr>
          <a:xfrm>
            <a:off x="6978869" y="2280745"/>
            <a:ext cx="50109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 More crime happens in Pittsburgh </a:t>
            </a:r>
          </a:p>
          <a:p>
            <a:r>
              <a:rPr lang="en-US" sz="2400" dirty="0"/>
              <a:t>  during Tuesday-Friday.</a:t>
            </a:r>
          </a:p>
          <a:p>
            <a:r>
              <a:rPr lang="en-US" sz="2400" dirty="0"/>
              <a:t>- Saturday and Sunday have the fewest</a:t>
            </a:r>
          </a:p>
          <a:p>
            <a:r>
              <a:rPr lang="en-US" sz="2400" dirty="0"/>
              <a:t>   crime incidents.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EEF0B8-B4AD-D74D-B78C-10D26310A2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43" y="1776675"/>
            <a:ext cx="6164589" cy="4313881"/>
          </a:xfrm>
        </p:spPr>
      </p:pic>
    </p:spTree>
    <p:extLst>
      <p:ext uri="{BB962C8B-B14F-4D97-AF65-F5344CB8AC3E}">
        <p14:creationId xmlns:p14="http://schemas.microsoft.com/office/powerpoint/2010/main" val="2372479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371FE-7614-D94A-AA5D-D5559911F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Amount of Crime During Parts of the Day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72ABE3-4C0A-2946-AA56-AC546DA2C17E}"/>
              </a:ext>
            </a:extLst>
          </p:cNvPr>
          <p:cNvSpPr txBox="1"/>
          <p:nvPr/>
        </p:nvSpPr>
        <p:spPr>
          <a:xfrm>
            <a:off x="7217229" y="2645229"/>
            <a:ext cx="49197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 Most crimes in Pittsburgh happen </a:t>
            </a:r>
          </a:p>
          <a:p>
            <a:r>
              <a:rPr lang="en-US" sz="2400" dirty="0"/>
              <a:t>  during daytime/evening hours.</a:t>
            </a:r>
          </a:p>
          <a:p>
            <a:r>
              <a:rPr lang="en-US" sz="2400" dirty="0"/>
              <a:t>- There is a significant spike in crime </a:t>
            </a:r>
          </a:p>
          <a:p>
            <a:r>
              <a:rPr lang="en-US" sz="2400" dirty="0"/>
              <a:t>   in the late evening hours. 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1900AD8-7E44-D848-B346-5D65D29FB9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57" y="1690688"/>
            <a:ext cx="5990099" cy="5014034"/>
          </a:xfrm>
        </p:spPr>
      </p:pic>
    </p:spTree>
    <p:extLst>
      <p:ext uri="{BB962C8B-B14F-4D97-AF65-F5344CB8AC3E}">
        <p14:creationId xmlns:p14="http://schemas.microsoft.com/office/powerpoint/2010/main" val="3623440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BB77F-2CBC-A44D-B41C-600BAC13A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259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Crime by Location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98391C-7DBD-BE48-92F4-8A8933C668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161" y="1115122"/>
            <a:ext cx="9039194" cy="5430855"/>
          </a:xfrm>
        </p:spPr>
      </p:pic>
    </p:spTree>
    <p:extLst>
      <p:ext uri="{BB962C8B-B14F-4D97-AF65-F5344CB8AC3E}">
        <p14:creationId xmlns:p14="http://schemas.microsoft.com/office/powerpoint/2010/main" val="924854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12480-622A-B34B-9F3D-E060EEC73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Misdemeanors by Location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4AC6D6-D2F5-E746-B2A5-E8832EA907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214" y="1108364"/>
            <a:ext cx="9086386" cy="5454295"/>
          </a:xfrm>
        </p:spPr>
      </p:pic>
    </p:spTree>
    <p:extLst>
      <p:ext uri="{BB962C8B-B14F-4D97-AF65-F5344CB8AC3E}">
        <p14:creationId xmlns:p14="http://schemas.microsoft.com/office/powerpoint/2010/main" val="1690168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453D7-701D-734F-AB4E-980BA0704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Felonies by Location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D2377B-F66E-6948-A6F1-D434D87349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511" y="1121976"/>
            <a:ext cx="8616309" cy="5183796"/>
          </a:xfrm>
        </p:spPr>
      </p:pic>
    </p:spTree>
    <p:extLst>
      <p:ext uri="{BB962C8B-B14F-4D97-AF65-F5344CB8AC3E}">
        <p14:creationId xmlns:p14="http://schemas.microsoft.com/office/powerpoint/2010/main" val="540105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B0413-C009-4024-BF15-3CFD1E927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215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Data Cleaning… so much fun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9039A-18AC-4342-9241-01CACEF07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333500"/>
            <a:ext cx="11296650" cy="4843463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Original Data set had around 30,000 arrests (29,418 to be exact)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After cleaning had around 18,000 arrests (17,766 to be exact)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Why the dropped data?</a:t>
            </a:r>
          </a:p>
          <a:p>
            <a:pPr lvl="1"/>
            <a:endParaRPr lang="en-US" dirty="0"/>
          </a:p>
          <a:p>
            <a:pPr lvl="2"/>
            <a:r>
              <a:rPr lang="en-US" sz="2400" dirty="0"/>
              <a:t>Missing Data</a:t>
            </a:r>
          </a:p>
          <a:p>
            <a:pPr lvl="2"/>
            <a:endParaRPr lang="en-US" sz="2400" dirty="0"/>
          </a:p>
          <a:p>
            <a:pPr lvl="3"/>
            <a:r>
              <a:rPr lang="en-US" sz="2200" dirty="0"/>
              <a:t>Only a handful of arrests before February 2016</a:t>
            </a:r>
          </a:p>
          <a:p>
            <a:pPr marL="914400" lvl="2" indent="0">
              <a:buNone/>
            </a:pPr>
            <a:endParaRPr lang="en-US" sz="2400" dirty="0"/>
          </a:p>
          <a:p>
            <a:pPr lvl="2"/>
            <a:r>
              <a:rPr lang="en-US" sz="2400" dirty="0"/>
              <a:t>Crime Code Conversion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27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B0413-C009-4024-BF15-3CFD1E927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215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Data Cleaning… Crime Code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9039A-18AC-4342-9241-01CACEF07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333500"/>
            <a:ext cx="11296650" cy="4843463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Wanted to convert alpha-numeric crime codes to Misdemeanor / Felony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Approximately 2,000 distinct Crime Code</a:t>
            </a:r>
          </a:p>
          <a:p>
            <a:pPr lvl="2"/>
            <a:r>
              <a:rPr lang="en-US" dirty="0"/>
              <a:t>Outside source for conversion </a:t>
            </a:r>
          </a:p>
          <a:p>
            <a:pPr marL="1371600" lvl="3" indent="0">
              <a:buNone/>
            </a:pPr>
            <a:endParaRPr lang="en-US" dirty="0"/>
          </a:p>
          <a:p>
            <a:pPr lvl="1"/>
            <a:r>
              <a:rPr lang="en-US" dirty="0"/>
              <a:t>Account for differences in code conversion data and arrest data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Inconsistent Code usage in Arrest Data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7836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3C771-E03E-5C4C-8302-6BBA31996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Difficulties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8732D-C31A-E74B-83DB-33106DDF7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10515600" cy="4890991"/>
          </a:xfrm>
        </p:spPr>
        <p:txBody>
          <a:bodyPr>
            <a:normAutofit/>
          </a:bodyPr>
          <a:lstStyle/>
          <a:p>
            <a:r>
              <a:rPr lang="en-US" dirty="0"/>
              <a:t>Dark Sky API</a:t>
            </a:r>
          </a:p>
          <a:p>
            <a:pPr lvl="1"/>
            <a:r>
              <a:rPr lang="en-US" dirty="0"/>
              <a:t>1,000 pulls per day per key</a:t>
            </a:r>
          </a:p>
          <a:p>
            <a:pPr lvl="1"/>
            <a:r>
              <a:rPr lang="en-US" dirty="0"/>
              <a:t>Had to use sparingly</a:t>
            </a:r>
          </a:p>
          <a:p>
            <a:pPr lvl="1"/>
            <a:r>
              <a:rPr lang="en-US" dirty="0"/>
              <a:t>Ended up creating and using multiple keys</a:t>
            </a:r>
          </a:p>
          <a:p>
            <a:endParaRPr lang="en-US" dirty="0"/>
          </a:p>
          <a:p>
            <a:r>
              <a:rPr lang="en-US" dirty="0"/>
              <a:t>Cleaning</a:t>
            </a:r>
          </a:p>
          <a:p>
            <a:pPr lvl="1"/>
            <a:r>
              <a:rPr lang="en-US" dirty="0"/>
              <a:t>Parsing codes </a:t>
            </a:r>
          </a:p>
          <a:p>
            <a:pPr lvl="2"/>
            <a:r>
              <a:rPr lang="en-US" dirty="0"/>
              <a:t>Conditionals and splits to account for inconsistencies</a:t>
            </a:r>
          </a:p>
          <a:p>
            <a:pPr lvl="2"/>
            <a:endParaRPr lang="en-US" dirty="0"/>
          </a:p>
          <a:p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No need to elaborate</a:t>
            </a:r>
          </a:p>
        </p:txBody>
      </p:sp>
    </p:spTree>
    <p:extLst>
      <p:ext uri="{BB962C8B-B14F-4D97-AF65-F5344CB8AC3E}">
        <p14:creationId xmlns:p14="http://schemas.microsoft.com/office/powerpoint/2010/main" val="2497229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76CCF-D4E4-3B49-A6CD-842591801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Darksky</a:t>
            </a:r>
            <a:r>
              <a:rPr lang="en-US" sz="3200" dirty="0"/>
              <a:t>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64E74-FE0F-E747-96B5-139418633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used the </a:t>
            </a:r>
            <a:r>
              <a:rPr lang="en-US" dirty="0" err="1"/>
              <a:t>Darksky</a:t>
            </a:r>
            <a:r>
              <a:rPr lang="en-US" dirty="0"/>
              <a:t> weather API (</a:t>
            </a:r>
            <a:r>
              <a:rPr lang="en-US" dirty="0">
                <a:hlinkClick r:id="rId2"/>
              </a:rPr>
              <a:t>https://darksky.net/dev </a:t>
            </a:r>
            <a:r>
              <a:rPr lang="en-US" dirty="0"/>
              <a:t>) in order to pull temperatures for Pittsburgh, PA from 2/12/16 to 12/31/18.  Temperatures were pulled at 12:00 PM for each day.</a:t>
            </a:r>
          </a:p>
          <a:p>
            <a:r>
              <a:rPr lang="en-US" dirty="0"/>
              <a:t>Within each pull, we extracted the temperature as well as the type of weather (rain, snow, clear, etc.), created a data frame, then exported this to a CSV file.</a:t>
            </a:r>
          </a:p>
          <a:p>
            <a:endParaRPr lang="en-US" dirty="0"/>
          </a:p>
          <a:p>
            <a:r>
              <a:rPr lang="en-US" dirty="0"/>
              <a:t> New columns added from API</a:t>
            </a:r>
          </a:p>
          <a:p>
            <a:pPr marL="457200" lvl="1" indent="0">
              <a:buNone/>
            </a:pPr>
            <a:r>
              <a:rPr lang="en-US" dirty="0"/>
              <a:t>-Temperature</a:t>
            </a:r>
          </a:p>
          <a:p>
            <a:pPr marL="457200" lvl="1" indent="0">
              <a:buNone/>
            </a:pPr>
            <a:r>
              <a:rPr lang="en-US" dirty="0"/>
              <a:t>-Weather Condition (we cleaned these original 15 categories into 6)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91A529-014F-8247-827B-E0CB637EB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855" y="634207"/>
            <a:ext cx="29591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35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CB5A8-4525-C64C-A512-A1A4638CF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If Only We Had More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9A594-E8C9-534B-B3D2-5AB280C2B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097"/>
            <a:ext cx="10515600" cy="4351338"/>
          </a:xfrm>
        </p:spPr>
        <p:txBody>
          <a:bodyPr/>
          <a:lstStyle/>
          <a:p>
            <a:r>
              <a:rPr lang="en-US" dirty="0"/>
              <a:t>Dig deeper into the  type of relationships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Temperature and Crime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Weather Condition and Crime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Gender and Crime intersecting with:</a:t>
            </a:r>
          </a:p>
          <a:p>
            <a:pPr lvl="2"/>
            <a:r>
              <a:rPr lang="en-US" dirty="0"/>
              <a:t>Temperature</a:t>
            </a:r>
          </a:p>
          <a:p>
            <a:pPr lvl="2"/>
            <a:r>
              <a:rPr lang="en-US" dirty="0"/>
              <a:t>Weather Condition</a:t>
            </a:r>
          </a:p>
        </p:txBody>
      </p:sp>
    </p:spTree>
    <p:extLst>
      <p:ext uri="{BB962C8B-B14F-4D97-AF65-F5344CB8AC3E}">
        <p14:creationId xmlns:p14="http://schemas.microsoft.com/office/powerpoint/2010/main" val="8042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653A2-4EDA-424E-B050-946B2069F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1325563"/>
          </a:xfrm>
        </p:spPr>
        <p:txBody>
          <a:bodyPr/>
          <a:lstStyle/>
          <a:p>
            <a:r>
              <a:rPr lang="en-US" dirty="0"/>
              <a:t>Pittsburgh Crime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C4B3F-4FDA-430D-80FD-F7FCAAAEC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1281112"/>
            <a:ext cx="11220450" cy="4895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Arrest Data </a:t>
            </a:r>
          </a:p>
          <a:p>
            <a:r>
              <a:rPr lang="en-US" sz="2000" dirty="0"/>
              <a:t>Source: </a:t>
            </a:r>
            <a:r>
              <a:rPr lang="en-US" sz="2000" dirty="0" err="1"/>
              <a:t>data.gov</a:t>
            </a:r>
            <a:endParaRPr lang="en-US" sz="2000" dirty="0"/>
          </a:p>
          <a:p>
            <a:r>
              <a:rPr lang="en-US" sz="2000" dirty="0"/>
              <a:t>Rows correspond to individual arrests</a:t>
            </a:r>
          </a:p>
          <a:p>
            <a:r>
              <a:rPr lang="en-US" sz="2000" dirty="0"/>
              <a:t>Time Period: December 12, 2005 to March 28,2019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API: Dark Sky </a:t>
            </a:r>
          </a:p>
          <a:p>
            <a:r>
              <a:rPr lang="en-US" sz="2000" dirty="0"/>
              <a:t>Historic Weather Data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dirty="0"/>
              <a:t>Crime Code Conversion Data</a:t>
            </a:r>
          </a:p>
          <a:p>
            <a:r>
              <a:rPr lang="en-US" sz="2000" dirty="0"/>
              <a:t>Source: </a:t>
            </a:r>
            <a:r>
              <a:rPr lang="en-US" sz="2000" dirty="0">
                <a:hlinkClick r:id="rId2"/>
              </a:rPr>
              <a:t>https://www.pacode.com/secure/data/204/chapter303/s303.15.html</a:t>
            </a:r>
            <a:endParaRPr lang="en-US" sz="2000" dirty="0"/>
          </a:p>
          <a:p>
            <a:r>
              <a:rPr lang="en-US" sz="2000" dirty="0"/>
              <a:t>Copy and Pasted into a CSV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61576E1-A4BB-47C6-B3FB-78A2A53B11AE}"/>
              </a:ext>
            </a:extLst>
          </p:cNvPr>
          <p:cNvSpPr txBox="1">
            <a:spLocks/>
          </p:cNvSpPr>
          <p:nvPr/>
        </p:nvSpPr>
        <p:spPr>
          <a:xfrm>
            <a:off x="371475" y="5734049"/>
            <a:ext cx="11344275" cy="4429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385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63F96-4644-B148-903D-F982F697D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Looking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9829B-2877-014E-96A2-D0A908CFD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focus on initial question</a:t>
            </a:r>
          </a:p>
          <a:p>
            <a:pPr lvl="1"/>
            <a:r>
              <a:rPr lang="en-US" dirty="0"/>
              <a:t>We went too broad</a:t>
            </a:r>
          </a:p>
          <a:p>
            <a:pPr lvl="1"/>
            <a:r>
              <a:rPr lang="en-US" dirty="0"/>
              <a:t>Would have liked to get more depth than breadth</a:t>
            </a:r>
          </a:p>
          <a:p>
            <a:r>
              <a:rPr lang="en-US" dirty="0"/>
              <a:t>Thought more about data sources	</a:t>
            </a:r>
          </a:p>
          <a:p>
            <a:pPr lvl="1"/>
            <a:r>
              <a:rPr lang="en-US" dirty="0"/>
              <a:t>API and crime code conversion took a long time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181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BDB16-D45A-FC43-A5AF-07D33E509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8896"/>
            <a:ext cx="10515600" cy="3063875"/>
          </a:xfrm>
        </p:spPr>
        <p:txBody>
          <a:bodyPr/>
          <a:lstStyle/>
          <a:p>
            <a:pPr algn="ctr"/>
            <a:r>
              <a:rPr lang="en-US" dirty="0"/>
              <a:t>QUESTIONS??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318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9140B-FADB-8342-B449-0F660EC50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Initial Goals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DF4F0-1556-6741-8471-6B1D7B295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6034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Wanted investigate what has a relationship with crime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Weather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Time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Gender and Race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Location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FB457F-7301-1D42-835A-C375CEAFD297}"/>
              </a:ext>
            </a:extLst>
          </p:cNvPr>
          <p:cNvSpPr txBox="1"/>
          <p:nvPr/>
        </p:nvSpPr>
        <p:spPr>
          <a:xfrm>
            <a:off x="4806176" y="9367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006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9140B-FADB-8342-B449-0F660EC50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Initial Thoughts / Motivations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DF4F0-1556-6741-8471-6B1D7B295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Thought there would be a relationship between weather and crime</a:t>
            </a:r>
          </a:p>
          <a:p>
            <a:pPr lvl="1"/>
            <a:r>
              <a:rPr lang="en-US" dirty="0"/>
              <a:t>More crime when there is bad weather?</a:t>
            </a:r>
          </a:p>
          <a:p>
            <a:pPr lvl="1"/>
            <a:r>
              <a:rPr lang="en-US" dirty="0"/>
              <a:t>More severe crime with bad weather?</a:t>
            </a:r>
          </a:p>
          <a:p>
            <a:pPr lvl="1"/>
            <a:endParaRPr lang="en-US" dirty="0"/>
          </a:p>
          <a:p>
            <a:r>
              <a:rPr lang="en-US" dirty="0"/>
              <a:t>Is Crime related to Age and/ or Gender?</a:t>
            </a:r>
          </a:p>
          <a:p>
            <a:pPr lvl="1"/>
            <a:r>
              <a:rPr lang="en-US" dirty="0"/>
              <a:t>Number of Crime incidents</a:t>
            </a:r>
          </a:p>
          <a:p>
            <a:pPr lvl="1"/>
            <a:r>
              <a:rPr lang="en-US" dirty="0"/>
              <a:t>Severity of Crimes?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FB457F-7301-1D42-835A-C375CEAFD297}"/>
              </a:ext>
            </a:extLst>
          </p:cNvPr>
          <p:cNvSpPr txBox="1"/>
          <p:nvPr/>
        </p:nvSpPr>
        <p:spPr>
          <a:xfrm>
            <a:off x="4806176" y="9367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946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B09C7-77CB-7F40-BA1B-E9F6E1D7C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49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Findings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F21491-0747-E744-B66E-010AA139CB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3331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Some relationships do exist…</a:t>
                </a:r>
              </a:p>
              <a:p>
                <a:endParaRPr lang="en-US" dirty="0"/>
              </a:p>
              <a:p>
                <a:pPr lvl="1"/>
                <a:r>
                  <a:rPr lang="en-US" dirty="0"/>
                  <a:t>There is a relationship between temperature and number of crime incidents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Χ</m:t>
                    </m:r>
                  </m:oMath>
                </a14:m>
                <a:r>
                  <a:rPr lang="en-US" baseline="30000" dirty="0"/>
                  <a:t>2 </a:t>
                </a:r>
                <a:r>
                  <a:rPr lang="en-US" dirty="0"/>
                  <a:t>test resulting in p - value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0.0275</a:t>
                </a:r>
              </a:p>
              <a:p>
                <a:pPr lvl="2"/>
                <a:endParaRPr lang="en-US" dirty="0"/>
              </a:p>
              <a:p>
                <a:pPr lvl="1"/>
                <a:r>
                  <a:rPr lang="en-US" dirty="0"/>
                  <a:t>There is a relationship between weather condition and number of crime incidents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Χ</m:t>
                    </m:r>
                  </m:oMath>
                </a14:m>
                <a:r>
                  <a:rPr lang="en-US" baseline="30000" dirty="0"/>
                  <a:t>2 </a:t>
                </a:r>
                <a:r>
                  <a:rPr lang="en-US" dirty="0"/>
                  <a:t>test resulting in p - value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0.013</a:t>
                </a:r>
              </a:p>
              <a:p>
                <a:pPr lvl="2"/>
                <a:endParaRPr lang="en-US" dirty="0"/>
              </a:p>
              <a:p>
                <a:pPr lvl="1"/>
                <a:r>
                  <a:rPr lang="en-US" dirty="0"/>
                  <a:t>There is a relationship between gender and crime severity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Χ</m:t>
                    </m:r>
                  </m:oMath>
                </a14:m>
                <a:r>
                  <a:rPr lang="en-US" baseline="30000" dirty="0"/>
                  <a:t>2 </a:t>
                </a:r>
                <a:r>
                  <a:rPr lang="en-US" dirty="0"/>
                  <a:t>test resulting in p - value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0.004515</a:t>
                </a:r>
              </a:p>
              <a:p>
                <a:pPr marL="914400" lvl="2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F21491-0747-E744-B66E-010AA139CB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3331"/>
                <a:ext cx="10515600" cy="4351338"/>
              </a:xfrm>
              <a:blipFill>
                <a:blip r:embed="rId2"/>
                <a:stretch>
                  <a:fillRect l="-965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8765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E0329-0352-144E-8A22-608941131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0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Crime Severity by Temperature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BCD1F4-6842-A949-B817-EABE5E79F003}"/>
              </a:ext>
            </a:extLst>
          </p:cNvPr>
          <p:cNvSpPr txBox="1"/>
          <p:nvPr/>
        </p:nvSpPr>
        <p:spPr>
          <a:xfrm>
            <a:off x="7798676" y="2585545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137DB8A-9A56-9D47-9356-9BB520C0EE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25" y="1782224"/>
            <a:ext cx="6934200" cy="42418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04F5A7-1AEC-F245-83BB-9485098F7ADC}"/>
              </a:ext>
            </a:extLst>
          </p:cNvPr>
          <p:cNvSpPr txBox="1"/>
          <p:nvPr/>
        </p:nvSpPr>
        <p:spPr>
          <a:xfrm>
            <a:off x="7798676" y="1690688"/>
            <a:ext cx="388780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Broke Temperature into 5 groups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← See temperature range 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Small Number of crimes at extreme hot and cold weather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Contradict initial thought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Very disappointing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Fewer days of extreme temperature?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42782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E3EF5-50B5-124B-8FE7-50BEE553A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135"/>
            <a:ext cx="10515600" cy="1325563"/>
          </a:xfrm>
        </p:spPr>
        <p:txBody>
          <a:bodyPr/>
          <a:lstStyle/>
          <a:p>
            <a:r>
              <a:rPr lang="en-US" dirty="0"/>
              <a:t>(Relative) Crime Severity by Temperature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4D8529-1934-D24E-B4F8-17521B111F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8066"/>
            <a:ext cx="7099300" cy="38735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E0DC34-C144-E844-888F-59D2012D9E91}"/>
              </a:ext>
            </a:extLst>
          </p:cNvPr>
          <p:cNvSpPr txBox="1"/>
          <p:nvPr/>
        </p:nvSpPr>
        <p:spPr>
          <a:xfrm>
            <a:off x="7002966" y="1538868"/>
            <a:ext cx="48953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Normalize for number of days in that time period with that crime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Count of crimes * Number of days in temperature range / total number of days in time period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Paints a completely different picture than straight counts</a:t>
            </a:r>
          </a:p>
        </p:txBody>
      </p:sp>
    </p:spTree>
    <p:extLst>
      <p:ext uri="{BB962C8B-B14F-4D97-AF65-F5344CB8AC3E}">
        <p14:creationId xmlns:p14="http://schemas.microsoft.com/office/powerpoint/2010/main" val="658028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2AA6D-450A-414A-87A1-452213537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(Relative) Crime Counts by Temperature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A897E3-8FEF-0247-9AE2-AFB81ECD19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257800" cy="369765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E6CFC6-1343-7F49-9D0B-07B0EA32DAA6}"/>
                  </a:ext>
                </a:extLst>
              </p:cNvPr>
              <p:cNvSpPr txBox="1"/>
              <p:nvPr/>
            </p:nvSpPr>
            <p:spPr>
              <a:xfrm>
                <a:off x="6096000" y="1091388"/>
                <a:ext cx="5257800" cy="5447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Question:</a:t>
                </a:r>
              </a:p>
              <a:p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 there a relationship between temperature and the number of crime incidents?</a:t>
                </a:r>
              </a:p>
              <a:p>
                <a:endParaRPr lang="en-US" sz="2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l-G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𝜲</m:t>
                    </m:r>
                  </m:oMath>
                </a14:m>
                <a:r>
                  <a:rPr lang="en-US" sz="2400" b="1" baseline="30000" dirty="0"/>
                  <a:t>2  </a:t>
                </a:r>
                <a:r>
                  <a:rPr lang="en-US" sz="2400" b="1" dirty="0"/>
                  <a:t>Test: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H</a:t>
                </a:r>
                <a:r>
                  <a:rPr lang="en-US" sz="2000" baseline="-25000" dirty="0"/>
                  <a:t>0</a:t>
                </a:r>
                <a:r>
                  <a:rPr lang="en-US" sz="2000" dirty="0"/>
                  <a:t>: There does not exist a relationship between temperature and number of crime incidents</a:t>
                </a:r>
              </a:p>
              <a:p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H</a:t>
                </a:r>
                <a:r>
                  <a:rPr lang="en-US" sz="2000" baseline="-25000" dirty="0"/>
                  <a:t>A</a:t>
                </a:r>
                <a:r>
                  <a:rPr lang="en-US" sz="2000" dirty="0"/>
                  <a:t>: There exists a relationship between temperature and number of crime incidents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algn="ctr"/>
                <a:r>
                  <a:rPr lang="en-US" sz="2000" b="1" dirty="0"/>
                  <a:t>Result: p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000" b="1" dirty="0"/>
                  <a:t> 0.0275</a:t>
                </a:r>
              </a:p>
              <a:p>
                <a:pPr algn="ctr"/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0.05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Thus we reject the Null Hypothesis and accept the Alternate Hypothesis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E6CFC6-1343-7F49-9D0B-07B0EA32D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091388"/>
                <a:ext cx="5257800" cy="5447645"/>
              </a:xfrm>
              <a:prstGeom prst="rect">
                <a:avLst/>
              </a:prstGeom>
              <a:blipFill>
                <a:blip r:embed="rId3"/>
                <a:stretch>
                  <a:fillRect l="-1208" t="-698" b="-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3538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</TotalTime>
  <Words>934</Words>
  <Application>Microsoft Macintosh PowerPoint</Application>
  <PresentationFormat>Widescreen</PresentationFormat>
  <Paragraphs>193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Copperplate Gothic Bold</vt:lpstr>
      <vt:lpstr>Office Theme</vt:lpstr>
      <vt:lpstr>Pittsburgh Crime Project</vt:lpstr>
      <vt:lpstr>Pittsburgh, PA… Fun Facts?</vt:lpstr>
      <vt:lpstr>Pittsburgh Crime Data</vt:lpstr>
      <vt:lpstr>Initial Goals </vt:lpstr>
      <vt:lpstr>Initial Thoughts / Motivations </vt:lpstr>
      <vt:lpstr>Findings</vt:lpstr>
      <vt:lpstr>Crime Severity by Temperature</vt:lpstr>
      <vt:lpstr>(Relative) Crime Severity by Temperature</vt:lpstr>
      <vt:lpstr>(Relative) Crime Counts by Temperature</vt:lpstr>
      <vt:lpstr>Crime By Weather Condition Analysis</vt:lpstr>
      <vt:lpstr>- Grouping 15 weather categories from API response into 6 to analyze data</vt:lpstr>
      <vt:lpstr>PowerPoint Presentation</vt:lpstr>
      <vt:lpstr>Frequency Distribution of Pittsburgh Severity by Age Group</vt:lpstr>
      <vt:lpstr>Frequency distribution of Pittsburgh Crime by Race</vt:lpstr>
      <vt:lpstr>% proportion Pittsburgh Crime by Severity</vt:lpstr>
      <vt:lpstr>% proportion of Pittsburgh Crime by Gender</vt:lpstr>
      <vt:lpstr>Gender and Crime Severity Test </vt:lpstr>
      <vt:lpstr>Frequency distribution of Pittsburgh Crime Severity by Year</vt:lpstr>
      <vt:lpstr>Frequency distribution of Pittsburgh Crime Severity by month</vt:lpstr>
      <vt:lpstr>Amount of Crime Each Day of the Week</vt:lpstr>
      <vt:lpstr>Amount of Crime During Parts of the Day</vt:lpstr>
      <vt:lpstr>Crime by Location</vt:lpstr>
      <vt:lpstr>Misdemeanors by Location</vt:lpstr>
      <vt:lpstr>Felonies by Location</vt:lpstr>
      <vt:lpstr>Data Cleaning… so much fun</vt:lpstr>
      <vt:lpstr>Data Cleaning… Crime Code Conversion</vt:lpstr>
      <vt:lpstr>Difficulties</vt:lpstr>
      <vt:lpstr>Darksky API</vt:lpstr>
      <vt:lpstr>If Only We Had More Time</vt:lpstr>
      <vt:lpstr>Looking Back</vt:lpstr>
      <vt:lpstr>QUESTIONS??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Emawayish Haile</dc:creator>
  <cp:lastModifiedBy>Stephen Griggs</cp:lastModifiedBy>
  <cp:revision>57</cp:revision>
  <dcterms:created xsi:type="dcterms:W3CDTF">2019-04-10T05:54:50Z</dcterms:created>
  <dcterms:modified xsi:type="dcterms:W3CDTF">2019-04-13T16:25:11Z</dcterms:modified>
</cp:coreProperties>
</file>